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 snapToGrid="0">
      <p:cViewPr>
        <p:scale>
          <a:sx n="140" d="100"/>
          <a:sy n="140" d="100"/>
        </p:scale>
        <p:origin x="1856" y="-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9E141-0F4B-447E-B338-A9685732BB4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48857-C75B-4FD7-AACF-D52EB40B64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24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7161-819F-AF45-8373-BE7269ED946E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50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68BD-392F-7F4B-BDD0-6EB9940ABD77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17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A9F8-F5B9-8F47-AC92-FBFE0300248F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68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450D-B741-934A-998D-2F0360696C20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08B2-034E-2E47-BB07-5C357ED96BF8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5A41-2EC9-3B40-803E-1CD5D306BF3A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ECC8-0C92-8C48-8751-D93407B7007F}" type="datetime1">
              <a:rPr lang="fr-FR" smtClean="0"/>
              <a:t>15/05/2024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05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58F8-091B-4748-975A-C2E84BCE8C5C}" type="datetime1">
              <a:rPr lang="fr-FR" smtClean="0"/>
              <a:t>15/05/2024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3770-AC00-A74C-BDBF-08E69C254AD5}" type="datetime1">
              <a:rPr lang="fr-FR" smtClean="0"/>
              <a:t>15/05/2024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35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0FA46-FED0-834F-BF16-6A0E2D0C39FA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0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5429-4B4B-7846-8EB8-42FBEE9A4907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9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1B54-DE6D-DD42-B4AF-4A972B2B4C42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Groupe de travail en PSE - Académie Guyane - avril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4536-0FE6-4130-AA1F-D53625613E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57789F3-B84C-43D9-9A6B-4742D812F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107"/>
            <a:ext cx="6858000" cy="510778"/>
          </a:xfrm>
        </p:spPr>
        <p:txBody>
          <a:bodyPr>
            <a:normAutofit/>
          </a:bodyPr>
          <a:lstStyle/>
          <a:p>
            <a:pPr algn="ctr"/>
            <a:r>
              <a:rPr lang="fr-FR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santé et sécurité en entreprise pour les départs en stage PFMP 1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29346C-BF8E-41D4-8497-77ACC112321D}"/>
              </a:ext>
            </a:extLst>
          </p:cNvPr>
          <p:cNvSpPr txBox="1"/>
          <p:nvPr/>
        </p:nvSpPr>
        <p:spPr>
          <a:xfrm>
            <a:off x="78015" y="627993"/>
            <a:ext cx="6629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Objectifs </a:t>
            </a:r>
            <a:r>
              <a:rPr lang="fr-FR" sz="1200" dirty="0"/>
              <a:t>: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Se former à la santé et à la sécurité en entreprise.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S’informer sur les risques professionnels lors de votre PFMP.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Repérer les affichages liés à la santé et à la sécurité sur votre (vos) lieu(x) de stage.</a:t>
            </a:r>
          </a:p>
          <a:p>
            <a:endParaRPr lang="fr-FR" sz="12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1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6B54C7-9BE9-C8F8-4AAB-ADE628F1CEA1}"/>
              </a:ext>
            </a:extLst>
          </p:cNvPr>
          <p:cNvSpPr txBox="1"/>
          <p:nvPr/>
        </p:nvSpPr>
        <p:spPr>
          <a:xfrm>
            <a:off x="0" y="1803940"/>
            <a:ext cx="51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I – La formation renforcée à la santé et la sécurité pour les stagiaires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A4D650-8505-D42C-87EE-E3F15550EF79}"/>
              </a:ext>
            </a:extLst>
          </p:cNvPr>
          <p:cNvSpPr txBox="1"/>
          <p:nvPr/>
        </p:nvSpPr>
        <p:spPr>
          <a:xfrm>
            <a:off x="114300" y="2074051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	Comme nous l’avons vu en classe, vous serez exposés à des risques professionnels lors de votre PFMP. Pour limiter, voire éliminer ces risques, une formation à la santé et à la sécurité doit vous être prodiguée au début de votre stage ou d’une nouvelle activité à risque.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1) </a:t>
            </a:r>
            <a:r>
              <a:rPr lang="fr-FR" sz="1200" b="1" dirty="0"/>
              <a:t>Compléter </a:t>
            </a:r>
            <a:r>
              <a:rPr lang="fr-FR" sz="1200" dirty="0"/>
              <a:t>le document suivant afin de mettre en lumière les consignes de sécurité qui vous ont été transmises : </a:t>
            </a:r>
            <a:r>
              <a:rPr lang="fr-FR" sz="1200" i="1" dirty="0">
                <a:solidFill>
                  <a:srgbClr val="7030A0"/>
                </a:solidFill>
              </a:rPr>
              <a:t>Compétence 1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EAB4417-D6F9-7477-FBCE-97B27A0D4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960"/>
              </p:ext>
            </p:extLst>
          </p:nvPr>
        </p:nvGraphicFramePr>
        <p:xfrm>
          <a:off x="114300" y="3273808"/>
          <a:ext cx="6629400" cy="600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191776615"/>
                    </a:ext>
                  </a:extLst>
                </a:gridCol>
                <a:gridCol w="2690580">
                  <a:extLst>
                    <a:ext uri="{9D8B030D-6E8A-4147-A177-3AD203B41FA5}">
                      <a16:colId xmlns:a16="http://schemas.microsoft.com/office/drawing/2014/main" val="2540038984"/>
                    </a:ext>
                  </a:extLst>
                </a:gridCol>
                <a:gridCol w="2872020">
                  <a:extLst>
                    <a:ext uri="{9D8B030D-6E8A-4147-A177-3AD203B41FA5}">
                      <a16:colId xmlns:a16="http://schemas.microsoft.com/office/drawing/2014/main" val="1536018298"/>
                    </a:ext>
                  </a:extLst>
                </a:gridCol>
              </a:tblGrid>
              <a:tr h="726548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Consignes données par votre tuteur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Raison de cette consigne/réduction ou suppression du risque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28003"/>
                  </a:ext>
                </a:extLst>
              </a:tr>
              <a:tr h="978431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Consignes en lien avec le port d’EPI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82414"/>
                  </a:ext>
                </a:extLst>
              </a:tr>
              <a:tr h="121091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Consignes en lien avec l’utilisation d’un outil/machine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77702"/>
                  </a:ext>
                </a:extLst>
              </a:tr>
              <a:tr h="153382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Consigne en lien avec une procédure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(manière d’effectuer une opération en toute sécurité)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60797"/>
                  </a:ext>
                </a:extLst>
              </a:tr>
              <a:tr h="144575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Consigne en lien avec une posture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 (manière de se tenir, de faire un mouvement en lien avec une activité professionnelle)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57633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B79ED31-1E6D-EE45-F373-D2D13CE00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64256" y="9278007"/>
            <a:ext cx="3479383" cy="527403"/>
          </a:xfrm>
        </p:spPr>
        <p:txBody>
          <a:bodyPr/>
          <a:lstStyle/>
          <a:p>
            <a:r>
              <a:rPr lang="fr-FR" dirty="0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64881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2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6B54C7-9BE9-C8F8-4AAB-ADE628F1CEA1}"/>
              </a:ext>
            </a:extLst>
          </p:cNvPr>
          <p:cNvSpPr txBox="1"/>
          <p:nvPr/>
        </p:nvSpPr>
        <p:spPr>
          <a:xfrm>
            <a:off x="0" y="51340"/>
            <a:ext cx="4076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II – L’affichage sur la santé et la sécurité en entreprise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A4D650-8505-D42C-87EE-E3F15550EF79}"/>
              </a:ext>
            </a:extLst>
          </p:cNvPr>
          <p:cNvSpPr txBox="1"/>
          <p:nvPr/>
        </p:nvSpPr>
        <p:spPr>
          <a:xfrm>
            <a:off x="114300" y="481564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	Un moyen simple et efficace de faire de la prévention dans l’entreprise est l’affichage de documents de divers types (règlement intérieur, DUERP, consignes…).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2) </a:t>
            </a:r>
            <a:r>
              <a:rPr lang="fr-FR" sz="1200" b="1" dirty="0"/>
              <a:t>Repérer</a:t>
            </a:r>
            <a:r>
              <a:rPr lang="fr-FR" sz="1200" dirty="0"/>
              <a:t> les différents documents affichés dans l’entreprise et </a:t>
            </a:r>
            <a:r>
              <a:rPr lang="fr-FR" sz="1200" b="1" dirty="0"/>
              <a:t>remplir </a:t>
            </a:r>
            <a:r>
              <a:rPr lang="fr-FR" sz="1200" dirty="0"/>
              <a:t>le document suivant : </a:t>
            </a:r>
            <a:r>
              <a:rPr lang="fr-FR" sz="1200" i="1" dirty="0">
                <a:solidFill>
                  <a:srgbClr val="7030A0"/>
                </a:solidFill>
              </a:rPr>
              <a:t>Compétence 1</a:t>
            </a: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EC419B79-101F-9BFE-9C6E-773A259C5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817"/>
              </p:ext>
            </p:extLst>
          </p:nvPr>
        </p:nvGraphicFramePr>
        <p:xfrm>
          <a:off x="114300" y="1514476"/>
          <a:ext cx="6524864" cy="7530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216">
                  <a:extLst>
                    <a:ext uri="{9D8B030D-6E8A-4147-A177-3AD203B41FA5}">
                      <a16:colId xmlns:a16="http://schemas.microsoft.com/office/drawing/2014/main" val="3492038948"/>
                    </a:ext>
                  </a:extLst>
                </a:gridCol>
                <a:gridCol w="1631216">
                  <a:extLst>
                    <a:ext uri="{9D8B030D-6E8A-4147-A177-3AD203B41FA5}">
                      <a16:colId xmlns:a16="http://schemas.microsoft.com/office/drawing/2014/main" val="2682292840"/>
                    </a:ext>
                  </a:extLst>
                </a:gridCol>
                <a:gridCol w="1631216">
                  <a:extLst>
                    <a:ext uri="{9D8B030D-6E8A-4147-A177-3AD203B41FA5}">
                      <a16:colId xmlns:a16="http://schemas.microsoft.com/office/drawing/2014/main" val="1755579648"/>
                    </a:ext>
                  </a:extLst>
                </a:gridCol>
                <a:gridCol w="1631216">
                  <a:extLst>
                    <a:ext uri="{9D8B030D-6E8A-4147-A177-3AD203B41FA5}">
                      <a16:colId xmlns:a16="http://schemas.microsoft.com/office/drawing/2014/main" val="3195526414"/>
                    </a:ext>
                  </a:extLst>
                </a:gridCol>
              </a:tblGrid>
              <a:tr h="87152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Documents repérés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Exemple de photo du document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Lieu(x) d’affichage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Rôle de ce document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929813"/>
                  </a:ext>
                </a:extLst>
              </a:tr>
              <a:tr h="628233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Règlement intérieur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20430"/>
                  </a:ext>
                </a:extLst>
              </a:tr>
              <a:tr h="548120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DUERP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85669"/>
                  </a:ext>
                </a:extLst>
              </a:tr>
              <a:tr h="3351797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Consignes de sécurité (utilisation d’une machine, d’un outil, risque particulier : électrique, lié au bruit, chimique…)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36367"/>
                  </a:ext>
                </a:extLst>
              </a:tr>
              <a:tr h="2131306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</a:rPr>
                        <a:t>Affichage de sécurité (signalisation risques, obligations…)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57157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A82B4966-36CA-9DF7-3B69-A39C2773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04850" y="9160734"/>
            <a:ext cx="3166561" cy="527403"/>
          </a:xfrm>
        </p:spPr>
        <p:txBody>
          <a:bodyPr/>
          <a:lstStyle/>
          <a:p>
            <a:r>
              <a:rPr lang="fr-FR" dirty="0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392963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3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7B2508-8812-2054-7489-85A1C4FA9E79}"/>
              </a:ext>
            </a:extLst>
          </p:cNvPr>
          <p:cNvSpPr txBox="1"/>
          <p:nvPr/>
        </p:nvSpPr>
        <p:spPr>
          <a:xfrm>
            <a:off x="57150" y="137065"/>
            <a:ext cx="6614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III – Les accidents du travail (AT) et maladies professionnelles (MP) dans votre entreprise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C2E6547-41DB-C8C0-15DE-88433125CAAC}"/>
              </a:ext>
            </a:extLst>
          </p:cNvPr>
          <p:cNvSpPr txBox="1"/>
          <p:nvPr/>
        </p:nvSpPr>
        <p:spPr>
          <a:xfrm>
            <a:off x="171450" y="657225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	Afin de déterminer les risques professionnels auxquels vous serez exposés, il est intéressant de prendre connaissance de certains facteurs (AT, MP…).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3) Pour ce faire, </a:t>
            </a:r>
            <a:r>
              <a:rPr lang="fr-FR" sz="1200" b="1" dirty="0"/>
              <a:t>compléter</a:t>
            </a:r>
            <a:r>
              <a:rPr lang="fr-FR" sz="1200" dirty="0"/>
              <a:t> le document suivant : </a:t>
            </a:r>
            <a:r>
              <a:rPr lang="fr-FR" sz="1200" i="1" dirty="0">
                <a:solidFill>
                  <a:srgbClr val="7030A0"/>
                </a:solidFill>
              </a:rPr>
              <a:t>Compétence 1</a:t>
            </a:r>
            <a:endParaRPr lang="fr-FR" sz="1200" dirty="0">
              <a:solidFill>
                <a:srgbClr val="7030A0"/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644B335-AB80-29DE-F062-50601015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224547"/>
              </p:ext>
            </p:extLst>
          </p:nvPr>
        </p:nvGraphicFramePr>
        <p:xfrm>
          <a:off x="171450" y="1784918"/>
          <a:ext cx="6419850" cy="2356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5">
                  <a:extLst>
                    <a:ext uri="{9D8B030D-6E8A-4147-A177-3AD203B41FA5}">
                      <a16:colId xmlns:a16="http://schemas.microsoft.com/office/drawing/2014/main" val="385682691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1133791098"/>
                    </a:ext>
                  </a:extLst>
                </a:gridCol>
              </a:tblGrid>
              <a:tr h="77918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Nombre d’AT recensés sur l’année écoulée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33650"/>
                  </a:ext>
                </a:extLst>
              </a:tr>
              <a:tr h="6942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Nombre de MP recensées sur l’année écoulée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1393"/>
                  </a:ext>
                </a:extLst>
              </a:tr>
              <a:tr h="88271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Dans quel document avez-vous trouvé ces données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86421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D1B9379E-ABDF-5A14-B7CB-D889A52C858F}"/>
              </a:ext>
            </a:extLst>
          </p:cNvPr>
          <p:cNvSpPr txBox="1"/>
          <p:nvPr/>
        </p:nvSpPr>
        <p:spPr>
          <a:xfrm>
            <a:off x="980284" y="4882283"/>
            <a:ext cx="4897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Evaluation des compétences mobilisées lors de la PFMP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32C849D-ADA4-4F92-35CC-F900AD7B9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10306"/>
              </p:ext>
            </p:extLst>
          </p:nvPr>
        </p:nvGraphicFramePr>
        <p:xfrm>
          <a:off x="303905" y="5448782"/>
          <a:ext cx="6250188" cy="362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836">
                  <a:extLst>
                    <a:ext uri="{9D8B030D-6E8A-4147-A177-3AD203B41FA5}">
                      <a16:colId xmlns:a16="http://schemas.microsoft.com/office/drawing/2014/main" val="569541581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4198431577"/>
                    </a:ext>
                  </a:extLst>
                </a:gridCol>
                <a:gridCol w="716502">
                  <a:extLst>
                    <a:ext uri="{9D8B030D-6E8A-4147-A177-3AD203B41FA5}">
                      <a16:colId xmlns:a16="http://schemas.microsoft.com/office/drawing/2014/main" val="749744468"/>
                    </a:ext>
                  </a:extLst>
                </a:gridCol>
                <a:gridCol w="892884">
                  <a:extLst>
                    <a:ext uri="{9D8B030D-6E8A-4147-A177-3AD203B41FA5}">
                      <a16:colId xmlns:a16="http://schemas.microsoft.com/office/drawing/2014/main" val="203154592"/>
                    </a:ext>
                  </a:extLst>
                </a:gridCol>
                <a:gridCol w="892884">
                  <a:extLst>
                    <a:ext uri="{9D8B030D-6E8A-4147-A177-3AD203B41FA5}">
                      <a16:colId xmlns:a16="http://schemas.microsoft.com/office/drawing/2014/main" val="2805088181"/>
                    </a:ext>
                  </a:extLst>
                </a:gridCol>
                <a:gridCol w="892884">
                  <a:extLst>
                    <a:ext uri="{9D8B030D-6E8A-4147-A177-3AD203B41FA5}">
                      <a16:colId xmlns:a16="http://schemas.microsoft.com/office/drawing/2014/main" val="3769362803"/>
                    </a:ext>
                  </a:extLst>
                </a:gridCol>
                <a:gridCol w="892884">
                  <a:extLst>
                    <a:ext uri="{9D8B030D-6E8A-4147-A177-3AD203B41FA5}">
                      <a16:colId xmlns:a16="http://schemas.microsoft.com/office/drawing/2014/main" val="2722920315"/>
                    </a:ext>
                  </a:extLst>
                </a:gridCol>
              </a:tblGrid>
              <a:tr h="518212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Niveau de maîtrise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41788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Compétence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NT/HS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Points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42406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34096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61417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485004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Toutes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91604"/>
                  </a:ext>
                </a:extLst>
              </a:tr>
              <a:tr h="51821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063370"/>
                  </a:ext>
                </a:extLst>
              </a:tr>
            </a:tbl>
          </a:graphicData>
        </a:graphic>
      </p:graphicFrame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28CA16-64BF-9AD3-8C17-38B59E26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0020" y="9241532"/>
            <a:ext cx="3050095" cy="527403"/>
          </a:xfrm>
        </p:spPr>
        <p:txBody>
          <a:bodyPr/>
          <a:lstStyle/>
          <a:p>
            <a:r>
              <a:rPr lang="fr-FR" dirty="0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90465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57789F3-B84C-43D9-9A6B-4742D812F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949" y="140033"/>
            <a:ext cx="5524103" cy="51077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santé et sécurité en entreprise pour les départs en stage</a:t>
            </a:r>
            <a:b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PFMP 2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29346C-BF8E-41D4-8497-77ACC112321D}"/>
              </a:ext>
            </a:extLst>
          </p:cNvPr>
          <p:cNvSpPr txBox="1"/>
          <p:nvPr/>
        </p:nvSpPr>
        <p:spPr>
          <a:xfrm>
            <a:off x="266700" y="802163"/>
            <a:ext cx="62865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Objectifs </a:t>
            </a:r>
            <a:r>
              <a:rPr lang="fr-FR" sz="1200" dirty="0"/>
              <a:t>: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Savoir repérer les différents types de risques professionnels lors de votre PFMP.</a:t>
            </a:r>
          </a:p>
          <a:p>
            <a:pPr marL="171450" indent="-171450">
              <a:buFontTx/>
              <a:buChar char="-"/>
            </a:pPr>
            <a:r>
              <a:rPr lang="fr-FR" sz="1200" dirty="0"/>
              <a:t>Repérer les dangers, situations dangereuses et évènements dangereux dans vos activités professionnelles.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4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6B54C7-9BE9-C8F8-4AAB-ADE628F1CEA1}"/>
              </a:ext>
            </a:extLst>
          </p:cNvPr>
          <p:cNvSpPr txBox="1"/>
          <p:nvPr/>
        </p:nvSpPr>
        <p:spPr>
          <a:xfrm>
            <a:off x="0" y="1803940"/>
            <a:ext cx="3701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I – Les différents types de risques professionnels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A4D650-8505-D42C-87EE-E3F15550EF79}"/>
              </a:ext>
            </a:extLst>
          </p:cNvPr>
          <p:cNvSpPr txBox="1"/>
          <p:nvPr/>
        </p:nvSpPr>
        <p:spPr>
          <a:xfrm>
            <a:off x="114300" y="2074051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	Comme nous l’avons vu en classe, vous serez exposés à des risques professionnels lors de votre PFMP. Il est important de pouvoir les repérer et les identifier afin de les réduire ou les supprimer.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4) </a:t>
            </a:r>
            <a:r>
              <a:rPr lang="fr-FR" sz="1200" b="1" dirty="0"/>
              <a:t>Compléter </a:t>
            </a:r>
            <a:r>
              <a:rPr lang="fr-FR" sz="1200" dirty="0"/>
              <a:t>le tableau suivant montrant les différents types de risques auxquels vous avez été exposés (liste des risques professionnels en annexe). </a:t>
            </a:r>
            <a:r>
              <a:rPr lang="fr-FR" sz="1200" i="1" dirty="0">
                <a:solidFill>
                  <a:srgbClr val="7030A0"/>
                </a:solidFill>
              </a:rPr>
              <a:t>Compétence 1</a:t>
            </a:r>
            <a:endParaRPr lang="fr-FR" sz="1200" dirty="0">
              <a:solidFill>
                <a:srgbClr val="7030A0"/>
              </a:solidFill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EAB4417-D6F9-7477-FBCE-97B27A0D4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012909"/>
              </p:ext>
            </p:extLst>
          </p:nvPr>
        </p:nvGraphicFramePr>
        <p:xfrm>
          <a:off x="114300" y="3200396"/>
          <a:ext cx="6629400" cy="610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191776615"/>
                    </a:ext>
                  </a:extLst>
                </a:gridCol>
                <a:gridCol w="2690580">
                  <a:extLst>
                    <a:ext uri="{9D8B030D-6E8A-4147-A177-3AD203B41FA5}">
                      <a16:colId xmlns:a16="http://schemas.microsoft.com/office/drawing/2014/main" val="2540038984"/>
                    </a:ext>
                  </a:extLst>
                </a:gridCol>
                <a:gridCol w="2872020">
                  <a:extLst>
                    <a:ext uri="{9D8B030D-6E8A-4147-A177-3AD203B41FA5}">
                      <a16:colId xmlns:a16="http://schemas.microsoft.com/office/drawing/2014/main" val="1536018298"/>
                    </a:ext>
                  </a:extLst>
                </a:gridCol>
              </a:tblGrid>
              <a:tr h="130069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Risque rencontré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Activité au cours de laquelle vous avez rencontré le risque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Mesure de prévention/protection mise en place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28003"/>
                  </a:ext>
                </a:extLst>
              </a:tr>
              <a:tr h="1171853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82414"/>
                  </a:ext>
                </a:extLst>
              </a:tr>
              <a:tr h="903755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77702"/>
                  </a:ext>
                </a:extLst>
              </a:tr>
              <a:tr h="88102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60797"/>
                  </a:ext>
                </a:extLst>
              </a:tr>
              <a:tr h="986258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57633"/>
                  </a:ext>
                </a:extLst>
              </a:tr>
              <a:tr h="864619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70863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FAE806A-216F-A313-6FFB-B4319D1B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625" y="9308592"/>
            <a:ext cx="3214687" cy="527403"/>
          </a:xfrm>
        </p:spPr>
        <p:txBody>
          <a:bodyPr/>
          <a:lstStyle/>
          <a:p>
            <a:r>
              <a:rPr lang="fr-FR" dirty="0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405766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5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6B54C7-9BE9-C8F8-4AAB-ADE628F1CEA1}"/>
              </a:ext>
            </a:extLst>
          </p:cNvPr>
          <p:cNvSpPr txBox="1"/>
          <p:nvPr/>
        </p:nvSpPr>
        <p:spPr>
          <a:xfrm>
            <a:off x="0" y="209545"/>
            <a:ext cx="6629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II – Repérer les dangers, situations dangereuses et évènements déclencheurs dans vos activités professionnelles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2A4D650-8505-D42C-87EE-E3F15550EF79}"/>
              </a:ext>
            </a:extLst>
          </p:cNvPr>
          <p:cNvSpPr txBox="1"/>
          <p:nvPr/>
        </p:nvSpPr>
        <p:spPr>
          <a:xfrm>
            <a:off x="114300" y="732765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	Vos différentes activités vous exposent à des dangers qu’il est indispensable de repérer afin de réduire les accidents du travail ou les maladies professionnelles.</a:t>
            </a:r>
          </a:p>
          <a:p>
            <a:pPr algn="just"/>
            <a:endParaRPr lang="fr-FR" sz="1200" dirty="0"/>
          </a:p>
          <a:p>
            <a:pPr algn="just"/>
            <a:r>
              <a:rPr lang="fr-FR" sz="1200" dirty="0"/>
              <a:t>5) </a:t>
            </a:r>
            <a:r>
              <a:rPr lang="fr-FR" sz="1200" b="1" dirty="0"/>
              <a:t>Compléter</a:t>
            </a:r>
            <a:r>
              <a:rPr lang="fr-FR" sz="1200" dirty="0"/>
              <a:t> le tableau suivant avec un exemple de danger, situation dangereuse, évènement déclencheur et dommage potentiel lors de 2 situations de travail. </a:t>
            </a:r>
            <a:r>
              <a:rPr lang="fr-FR" sz="1200" i="1" dirty="0">
                <a:solidFill>
                  <a:srgbClr val="7030A0"/>
                </a:solidFill>
              </a:rPr>
              <a:t>Compétence 2</a:t>
            </a:r>
            <a:endParaRPr lang="fr-FR" sz="12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C5627C9-436F-0BAC-4E8B-1F9D419AE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17406"/>
              </p:ext>
            </p:extLst>
          </p:nvPr>
        </p:nvGraphicFramePr>
        <p:xfrm>
          <a:off x="267594" y="1828771"/>
          <a:ext cx="6322812" cy="438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604">
                  <a:extLst>
                    <a:ext uri="{9D8B030D-6E8A-4147-A177-3AD203B41FA5}">
                      <a16:colId xmlns:a16="http://schemas.microsoft.com/office/drawing/2014/main" val="1071102995"/>
                    </a:ext>
                  </a:extLst>
                </a:gridCol>
                <a:gridCol w="2107604">
                  <a:extLst>
                    <a:ext uri="{9D8B030D-6E8A-4147-A177-3AD203B41FA5}">
                      <a16:colId xmlns:a16="http://schemas.microsoft.com/office/drawing/2014/main" val="255752164"/>
                    </a:ext>
                  </a:extLst>
                </a:gridCol>
                <a:gridCol w="2107604">
                  <a:extLst>
                    <a:ext uri="{9D8B030D-6E8A-4147-A177-3AD203B41FA5}">
                      <a16:colId xmlns:a16="http://schemas.microsoft.com/office/drawing/2014/main" val="2170182577"/>
                    </a:ext>
                  </a:extLst>
                </a:gridCol>
              </a:tblGrid>
              <a:tr h="837035"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Situation de travail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Situation de travail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81690"/>
                  </a:ext>
                </a:extLst>
              </a:tr>
              <a:tr h="59916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Danger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58927"/>
                  </a:ext>
                </a:extLst>
              </a:tr>
              <a:tr h="136495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Situation dangereuse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650850"/>
                  </a:ext>
                </a:extLst>
              </a:tr>
              <a:tr h="100887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Evènement déclencheur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093381"/>
                  </a:ext>
                </a:extLst>
              </a:tr>
              <a:tr h="57338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Dommages potentiels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1619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0E90D33-C6E7-48F4-0D83-8952C0C6F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84844"/>
              </p:ext>
            </p:extLst>
          </p:nvPr>
        </p:nvGraphicFramePr>
        <p:xfrm>
          <a:off x="267594" y="6715863"/>
          <a:ext cx="6154043" cy="282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35">
                  <a:extLst>
                    <a:ext uri="{9D8B030D-6E8A-4147-A177-3AD203B41FA5}">
                      <a16:colId xmlns:a16="http://schemas.microsoft.com/office/drawing/2014/main" val="569541581"/>
                    </a:ext>
                  </a:extLst>
                </a:gridCol>
                <a:gridCol w="841828">
                  <a:extLst>
                    <a:ext uri="{9D8B030D-6E8A-4147-A177-3AD203B41FA5}">
                      <a16:colId xmlns:a16="http://schemas.microsoft.com/office/drawing/2014/main" val="4198431577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749744468"/>
                    </a:ext>
                  </a:extLst>
                </a:gridCol>
                <a:gridCol w="663619">
                  <a:extLst>
                    <a:ext uri="{9D8B030D-6E8A-4147-A177-3AD203B41FA5}">
                      <a16:colId xmlns:a16="http://schemas.microsoft.com/office/drawing/2014/main" val="203154592"/>
                    </a:ext>
                  </a:extLst>
                </a:gridCol>
                <a:gridCol w="879149">
                  <a:extLst>
                    <a:ext uri="{9D8B030D-6E8A-4147-A177-3AD203B41FA5}">
                      <a16:colId xmlns:a16="http://schemas.microsoft.com/office/drawing/2014/main" val="2805088181"/>
                    </a:ext>
                  </a:extLst>
                </a:gridCol>
                <a:gridCol w="879149">
                  <a:extLst>
                    <a:ext uri="{9D8B030D-6E8A-4147-A177-3AD203B41FA5}">
                      <a16:colId xmlns:a16="http://schemas.microsoft.com/office/drawing/2014/main" val="3769362803"/>
                    </a:ext>
                  </a:extLst>
                </a:gridCol>
                <a:gridCol w="879149">
                  <a:extLst>
                    <a:ext uri="{9D8B030D-6E8A-4147-A177-3AD203B41FA5}">
                      <a16:colId xmlns:a16="http://schemas.microsoft.com/office/drawing/2014/main" val="2722920315"/>
                    </a:ext>
                  </a:extLst>
                </a:gridCol>
              </a:tblGrid>
              <a:tr h="387957">
                <a:tc gridSpan="2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Niveau de maîtrise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98470"/>
                  </a:ext>
                </a:extLst>
              </a:tr>
              <a:tr h="4873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Compétence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NT/HS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Points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42406"/>
                  </a:ext>
                </a:extLst>
              </a:tr>
              <a:tr h="4873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34096"/>
                  </a:ext>
                </a:extLst>
              </a:tr>
              <a:tr h="48736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561417"/>
                  </a:ext>
                </a:extLst>
              </a:tr>
              <a:tr h="4911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Toutes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485004"/>
                  </a:ext>
                </a:extLst>
              </a:tr>
              <a:tr h="487369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/10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06337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3637C65-C6C1-7900-D306-214DCDFB4CC6}"/>
              </a:ext>
            </a:extLst>
          </p:cNvPr>
          <p:cNvSpPr txBox="1"/>
          <p:nvPr/>
        </p:nvSpPr>
        <p:spPr>
          <a:xfrm>
            <a:off x="865983" y="6362680"/>
            <a:ext cx="4897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Evaluation des compétences mobilisées lors de la PFMP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8058B87-3DC0-AAF7-1158-E66CF30F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231063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C47E34-DFA0-441F-BA1D-8FC17E19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8590" y="9375724"/>
            <a:ext cx="1543050" cy="527403"/>
          </a:xfrm>
        </p:spPr>
        <p:txBody>
          <a:bodyPr/>
          <a:lstStyle/>
          <a:p>
            <a:fld id="{5F264536-0FE6-4130-AA1F-D53625613E10}" type="slidenum">
              <a:rPr lang="fr-FR" sz="1000" b="1" smtClean="0">
                <a:solidFill>
                  <a:schemeClr val="tx1"/>
                </a:solidFill>
              </a:rPr>
              <a:t>6</a:t>
            </a:fld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61F9DE-527E-0F11-D0DC-B7E9D0C01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949" y="140033"/>
            <a:ext cx="5524103" cy="510778"/>
          </a:xfrm>
        </p:spPr>
        <p:txBody>
          <a:bodyPr>
            <a:normAutofit/>
          </a:bodyPr>
          <a:lstStyle/>
          <a:p>
            <a:pPr algn="ctr"/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Annexe – Liste des risques professionnels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5CAB0F7-C508-DFCB-DF47-94DCC3338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96130"/>
              </p:ext>
            </p:extLst>
          </p:nvPr>
        </p:nvGraphicFramePr>
        <p:xfrm>
          <a:off x="175438" y="1045029"/>
          <a:ext cx="6507123" cy="5631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001">
                  <a:extLst>
                    <a:ext uri="{9D8B030D-6E8A-4147-A177-3AD203B41FA5}">
                      <a16:colId xmlns:a16="http://schemas.microsoft.com/office/drawing/2014/main" val="2689836120"/>
                    </a:ext>
                  </a:extLst>
                </a:gridCol>
                <a:gridCol w="2409511">
                  <a:extLst>
                    <a:ext uri="{9D8B030D-6E8A-4147-A177-3AD203B41FA5}">
                      <a16:colId xmlns:a16="http://schemas.microsoft.com/office/drawing/2014/main" val="2031424418"/>
                    </a:ext>
                  </a:extLst>
                </a:gridCol>
                <a:gridCol w="1868611">
                  <a:extLst>
                    <a:ext uri="{9D8B030D-6E8A-4147-A177-3AD203B41FA5}">
                      <a16:colId xmlns:a16="http://schemas.microsoft.com/office/drawing/2014/main" val="277067624"/>
                    </a:ext>
                  </a:extLst>
                </a:gridCol>
              </a:tblGrid>
              <a:tr h="113552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1. Risque lié à la manutention manuelle ou mécanique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 7. Risque de chute de plain-pied ou de hauteur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13. Risque lié à l’électricité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17301"/>
                  </a:ext>
                </a:extLst>
              </a:tr>
              <a:tr h="121509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2. Risque lié à l’effondrement et aux chutes d’objets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8. Risque lié aux circulations dans l’entreprise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14. Risque routier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898822"/>
                  </a:ext>
                </a:extLst>
              </a:tr>
              <a:tr h="79124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3. Risque lié au manque de formation 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9. Risque lié à l’intervention d’une entreprise extérieure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15. Risque lié au mode de vie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178930"/>
                  </a:ext>
                </a:extLst>
              </a:tr>
              <a:tr h="837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4. Risque lié aux machines et aux outils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10. Risque lié aux produits, aux émissions et aux déchets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16. Risque lié à l’éclairage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37268"/>
                  </a:ext>
                </a:extLst>
              </a:tr>
              <a:tr h="82232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5. Risque et nuisances liés au bruit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11. Risque d’incendie et/ou d’explosion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17.Les risques psychosociaux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14876"/>
                  </a:ext>
                </a:extLst>
              </a:tr>
              <a:tr h="82951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6. Risques liés aux ambiances climatiques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12. Risque lié à l’utilisation d’écran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4" marR="61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10437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51483-DB1F-7607-4BC1-04010939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9708" y="9238564"/>
            <a:ext cx="3260407" cy="527403"/>
          </a:xfrm>
        </p:spPr>
        <p:txBody>
          <a:bodyPr/>
          <a:lstStyle/>
          <a:p>
            <a:r>
              <a:rPr lang="fr-FR"/>
              <a:t>Groupe de travail en PSE - Académie Guyane - avril 2024</a:t>
            </a:r>
          </a:p>
        </p:txBody>
      </p:sp>
    </p:spTree>
    <p:extLst>
      <p:ext uri="{BB962C8B-B14F-4D97-AF65-F5344CB8AC3E}">
        <p14:creationId xmlns:p14="http://schemas.microsoft.com/office/powerpoint/2010/main" val="920206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1578</TotalTime>
  <Words>914</Words>
  <Application>Microsoft Macintosh PowerPoint</Application>
  <PresentationFormat>Format A4 (210 x 297 mm)</PresentationFormat>
  <Paragraphs>128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Fiche santé et sécurité en entreprise pour les départs en stage PFMP 1</vt:lpstr>
      <vt:lpstr>Présentation PowerPoint</vt:lpstr>
      <vt:lpstr>Présentation PowerPoint</vt:lpstr>
      <vt:lpstr>Fiche santé et sécurité en entreprise pour les départs en stage PFMP 2</vt:lpstr>
      <vt:lpstr>Présentation PowerPoint</vt:lpstr>
      <vt:lpstr>Annexe – Liste des risques professionnels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Santé Environnement Séance 1: Système de santé</dc:title>
  <dc:creator>Yann</dc:creator>
  <cp:lastModifiedBy>ALAIN PIRET</cp:lastModifiedBy>
  <cp:revision>80</cp:revision>
  <dcterms:created xsi:type="dcterms:W3CDTF">2019-09-08T14:07:33Z</dcterms:created>
  <dcterms:modified xsi:type="dcterms:W3CDTF">2024-05-15T18:50:21Z</dcterms:modified>
</cp:coreProperties>
</file>