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07" autoAdjust="0"/>
    <p:restoredTop sz="94660"/>
  </p:normalViewPr>
  <p:slideViewPr>
    <p:cSldViewPr snapToGrid="0">
      <p:cViewPr>
        <p:scale>
          <a:sx n="140" d="100"/>
          <a:sy n="140" d="100"/>
        </p:scale>
        <p:origin x="1856" y="-4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F9E141-0F4B-447E-B338-A9685732BB46}" type="datetimeFigureOut">
              <a:rPr lang="fr-FR" smtClean="0"/>
              <a:t>15/05/2024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448857-C75B-4FD7-AACF-D52EB40B64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3242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F7161-819F-AF45-8373-BE7269ED946E}" type="datetime1">
              <a:rPr lang="fr-FR" smtClean="0"/>
              <a:t>15/05/2024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Groupe de travail en PSE - Académie Guyane - avril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64536-0FE6-4130-AA1F-D53625613E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4509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668BD-392F-7F4B-BDD0-6EB9940ABD77}" type="datetime1">
              <a:rPr lang="fr-FR" smtClean="0"/>
              <a:t>15/05/2024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Groupe de travail en PSE - Académie Guyane - avril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64536-0FE6-4130-AA1F-D53625613E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5179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A9F8-F5B9-8F47-AC92-FBFE0300248F}" type="datetime1">
              <a:rPr lang="fr-FR" smtClean="0"/>
              <a:t>15/05/2024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Groupe de travail en PSE - Académie Guyane - avril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64536-0FE6-4130-AA1F-D53625613E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2680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D450D-B741-934A-998D-2F0360696C20}" type="datetime1">
              <a:rPr lang="fr-FR" smtClean="0"/>
              <a:t>15/05/2024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Groupe de travail en PSE - Académie Guyane - avril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64536-0FE6-4130-AA1F-D53625613E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449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108B2-034E-2E47-BB07-5C357ED96BF8}" type="datetime1">
              <a:rPr lang="fr-FR" smtClean="0"/>
              <a:t>15/05/2024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Groupe de travail en PSE - Académie Guyane - avril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64536-0FE6-4130-AA1F-D53625613E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633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15A41-2EC9-3B40-803E-1CD5D306BF3A}" type="datetime1">
              <a:rPr lang="fr-FR" smtClean="0"/>
              <a:t>15/05/2024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Groupe de travail en PSE - Académie Guyane - avril 2024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64536-0FE6-4130-AA1F-D53625613E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6186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ECC8-0C92-8C48-8751-D93407B7007F}" type="datetime1">
              <a:rPr lang="fr-FR" smtClean="0"/>
              <a:t>15/05/2024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Groupe de travail en PSE - Académie Guyane - avril 2024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64536-0FE6-4130-AA1F-D53625613E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5057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558F8-091B-4748-975A-C2E84BCE8C5C}" type="datetime1">
              <a:rPr lang="fr-FR" smtClean="0"/>
              <a:t>15/05/2024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Groupe de travail en PSE - Académie Guyane - avril 2024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64536-0FE6-4130-AA1F-D53625613E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39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3770-AC00-A74C-BDBF-08E69C254AD5}" type="datetime1">
              <a:rPr lang="fr-FR" smtClean="0"/>
              <a:t>15/05/2024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Groupe de travail en PSE - Académie Guyane - avril 2024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64536-0FE6-4130-AA1F-D53625613E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1352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0FA46-FED0-834F-BF16-6A0E2D0C39FA}" type="datetime1">
              <a:rPr lang="fr-FR" smtClean="0"/>
              <a:t>15/05/2024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Groupe de travail en PSE - Académie Guyane - avril 2024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64536-0FE6-4130-AA1F-D53625613E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508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25429-4B4B-7846-8EB8-42FBEE9A4907}" type="datetime1">
              <a:rPr lang="fr-FR" smtClean="0"/>
              <a:t>15/05/2024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Groupe de travail en PSE - Académie Guyane - avril 2024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64536-0FE6-4130-AA1F-D53625613E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1795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31B54-DE6D-DD42-B4AF-4A972B2B4C42}" type="datetime1">
              <a:rPr lang="fr-FR" smtClean="0"/>
              <a:t>15/05/2024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Groupe de travail en PSE - Académie Guyane - avril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64536-0FE6-4130-AA1F-D53625613E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8093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257789F3-B84C-43D9-9A6B-4742D812FF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5107"/>
            <a:ext cx="6858000" cy="510778"/>
          </a:xfrm>
        </p:spPr>
        <p:txBody>
          <a:bodyPr>
            <a:normAutofit/>
          </a:bodyPr>
          <a:lstStyle/>
          <a:p>
            <a:pPr algn="ctr"/>
            <a:r>
              <a:rPr lang="fr-FR" sz="1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Fiche santé et sécurité en entreprise pour les départs en stage PFMP 1</a:t>
            </a:r>
            <a:endParaRPr lang="fr-FR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B129346C-BF8E-41D4-8497-77ACC112321D}"/>
              </a:ext>
            </a:extLst>
          </p:cNvPr>
          <p:cNvSpPr txBox="1"/>
          <p:nvPr/>
        </p:nvSpPr>
        <p:spPr>
          <a:xfrm>
            <a:off x="78015" y="627993"/>
            <a:ext cx="6629400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200" b="1" u="sng" dirty="0"/>
              <a:t>Objectifs </a:t>
            </a:r>
            <a:r>
              <a:rPr lang="fr-FR" sz="1200" dirty="0"/>
              <a:t>:</a:t>
            </a:r>
          </a:p>
          <a:p>
            <a:pPr marL="171450" indent="-171450">
              <a:buFontTx/>
              <a:buChar char="-"/>
            </a:pPr>
            <a:r>
              <a:rPr lang="fr-FR" sz="1200" dirty="0"/>
              <a:t>Se former à la santé et à la sécurité en entreprise.</a:t>
            </a:r>
          </a:p>
          <a:p>
            <a:pPr marL="171450" indent="-171450">
              <a:buFontTx/>
              <a:buChar char="-"/>
            </a:pPr>
            <a:r>
              <a:rPr lang="fr-FR" sz="1200" dirty="0"/>
              <a:t>S’informer sur les risques professionnels lors de votre PFMP.</a:t>
            </a:r>
          </a:p>
          <a:p>
            <a:pPr marL="171450" indent="-171450">
              <a:buFontTx/>
              <a:buChar char="-"/>
            </a:pPr>
            <a:r>
              <a:rPr lang="fr-FR" sz="1200" dirty="0"/>
              <a:t>Repérer les affichages liés à la santé et à la sécurité sur votre (vos) lieu(x) de stage.</a:t>
            </a:r>
          </a:p>
          <a:p>
            <a:endParaRPr lang="fr-FR" sz="1200" dirty="0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93C47E34-DFA0-441F-BA1D-8FC17E197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78590" y="9375724"/>
            <a:ext cx="1543050" cy="527403"/>
          </a:xfrm>
        </p:spPr>
        <p:txBody>
          <a:bodyPr/>
          <a:lstStyle/>
          <a:p>
            <a:fld id="{5F264536-0FE6-4130-AA1F-D53625613E10}" type="slidenum">
              <a:rPr lang="fr-FR" sz="1000" b="1" smtClean="0">
                <a:solidFill>
                  <a:schemeClr val="tx1"/>
                </a:solidFill>
              </a:rPr>
              <a:t>1</a:t>
            </a:fld>
            <a:endParaRPr lang="fr-FR" sz="1000" b="1" dirty="0">
              <a:solidFill>
                <a:schemeClr val="tx1"/>
              </a:solidFill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F36B54C7-9BE9-C8F8-4AAB-ADE628F1CEA1}"/>
              </a:ext>
            </a:extLst>
          </p:cNvPr>
          <p:cNvSpPr txBox="1"/>
          <p:nvPr/>
        </p:nvSpPr>
        <p:spPr>
          <a:xfrm>
            <a:off x="0" y="1803940"/>
            <a:ext cx="51449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I – La formation renforcée à la santé et la sécurité pour les stagiaires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42A4D650-8505-D42C-87EE-E3F15550EF79}"/>
              </a:ext>
            </a:extLst>
          </p:cNvPr>
          <p:cNvSpPr txBox="1"/>
          <p:nvPr/>
        </p:nvSpPr>
        <p:spPr>
          <a:xfrm>
            <a:off x="114300" y="2074051"/>
            <a:ext cx="6629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dirty="0"/>
              <a:t>	Comme nous l’avons vu en classe, vous serez exposés à des risques professionnels lors de votre PFMP. Pour limiter, voire éliminer ces risques, une formation à la santé et à la sécurité doit vous être prodiguée au début de votre stage ou d’une nouvelle activité à risque.</a:t>
            </a:r>
          </a:p>
          <a:p>
            <a:pPr algn="just"/>
            <a:endParaRPr lang="fr-FR" sz="1200" dirty="0"/>
          </a:p>
          <a:p>
            <a:pPr algn="just"/>
            <a:r>
              <a:rPr lang="fr-FR" sz="1200" dirty="0"/>
              <a:t>1) </a:t>
            </a:r>
            <a:r>
              <a:rPr lang="fr-FR" sz="1200" b="1" dirty="0"/>
              <a:t>Compléter </a:t>
            </a:r>
            <a:r>
              <a:rPr lang="fr-FR" sz="1200" dirty="0"/>
              <a:t>le document suivant afin de mettre en lumière les consignes de sécurité qui vous ont été transmises : </a:t>
            </a:r>
            <a:r>
              <a:rPr lang="fr-FR" sz="1200" i="1" dirty="0">
                <a:solidFill>
                  <a:srgbClr val="7030A0"/>
                </a:solidFill>
              </a:rPr>
              <a:t>Compétence 1</a:t>
            </a:r>
          </a:p>
        </p:txBody>
      </p:sp>
      <p:graphicFrame>
        <p:nvGraphicFramePr>
          <p:cNvPr id="10" name="Tableau 9">
            <a:extLst>
              <a:ext uri="{FF2B5EF4-FFF2-40B4-BE49-F238E27FC236}">
                <a16:creationId xmlns:a16="http://schemas.microsoft.com/office/drawing/2014/main" id="{4EAB4417-D6F9-7477-FBCE-97B27A0D47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53960"/>
              </p:ext>
            </p:extLst>
          </p:nvPr>
        </p:nvGraphicFramePr>
        <p:xfrm>
          <a:off x="114300" y="3273808"/>
          <a:ext cx="6629400" cy="60041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1191776615"/>
                    </a:ext>
                  </a:extLst>
                </a:gridCol>
                <a:gridCol w="2690580">
                  <a:extLst>
                    <a:ext uri="{9D8B030D-6E8A-4147-A177-3AD203B41FA5}">
                      <a16:colId xmlns:a16="http://schemas.microsoft.com/office/drawing/2014/main" val="2540038984"/>
                    </a:ext>
                  </a:extLst>
                </a:gridCol>
                <a:gridCol w="2872020">
                  <a:extLst>
                    <a:ext uri="{9D8B030D-6E8A-4147-A177-3AD203B41FA5}">
                      <a16:colId xmlns:a16="http://schemas.microsoft.com/office/drawing/2014/main" val="1536018298"/>
                    </a:ext>
                  </a:extLst>
                </a:gridCol>
              </a:tblGrid>
              <a:tr h="726548">
                <a:tc>
                  <a:txBody>
                    <a:bodyPr/>
                    <a:lstStyle/>
                    <a:p>
                      <a:pPr algn="ctr"/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chemeClr val="tx1"/>
                          </a:solidFill>
                        </a:rPr>
                        <a:t>Consignes données par votre tuteur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chemeClr val="tx1"/>
                          </a:solidFill>
                        </a:rPr>
                        <a:t>Raison de cette consigne/réduction ou suppression du risque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2228003"/>
                  </a:ext>
                </a:extLst>
              </a:tr>
              <a:tr h="978431">
                <a:tc>
                  <a:txBody>
                    <a:bodyPr/>
                    <a:lstStyle/>
                    <a:p>
                      <a:r>
                        <a:rPr lang="fr-FR" sz="1200" b="0" dirty="0">
                          <a:solidFill>
                            <a:schemeClr val="tx1"/>
                          </a:solidFill>
                        </a:rPr>
                        <a:t>Consignes en lien avec le port d’EPI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8582414"/>
                  </a:ext>
                </a:extLst>
              </a:tr>
              <a:tr h="1210915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Consignes en lien avec l’utilisation d’un outil/machine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9077702"/>
                  </a:ext>
                </a:extLst>
              </a:tr>
              <a:tr h="1533825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Consigne en lien avec une procédure </a:t>
                      </a:r>
                      <a:r>
                        <a:rPr lang="fr-FR" sz="1000" dirty="0">
                          <a:solidFill>
                            <a:schemeClr val="tx1"/>
                          </a:solidFill>
                        </a:rPr>
                        <a:t>(manière d’effectuer une opération en toute sécurité)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9560797"/>
                  </a:ext>
                </a:extLst>
              </a:tr>
              <a:tr h="1445759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Consigne en lien avec une posture</a:t>
                      </a:r>
                      <a:r>
                        <a:rPr lang="fr-FR" sz="1000" dirty="0">
                          <a:solidFill>
                            <a:schemeClr val="tx1"/>
                          </a:solidFill>
                        </a:rPr>
                        <a:t> (manière de se tenir, de faire un mouvement en lien avec une activité professionnelle)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0957633"/>
                  </a:ext>
                </a:extLst>
              </a:tr>
            </a:tbl>
          </a:graphicData>
        </a:graphic>
      </p:graphicFrame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9B79ED31-1E6D-EE45-F373-D2D13CE00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64256" y="9278007"/>
            <a:ext cx="3479383" cy="527403"/>
          </a:xfrm>
        </p:spPr>
        <p:txBody>
          <a:bodyPr/>
          <a:lstStyle/>
          <a:p>
            <a:r>
              <a:rPr lang="fr-FR" dirty="0"/>
              <a:t>Groupe de travail en PSE - Académie Guyane - avril 2024</a:t>
            </a:r>
          </a:p>
        </p:txBody>
      </p:sp>
    </p:spTree>
    <p:extLst>
      <p:ext uri="{BB962C8B-B14F-4D97-AF65-F5344CB8AC3E}">
        <p14:creationId xmlns:p14="http://schemas.microsoft.com/office/powerpoint/2010/main" val="648818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93C47E34-DFA0-441F-BA1D-8FC17E197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78590" y="9375724"/>
            <a:ext cx="1543050" cy="527403"/>
          </a:xfrm>
        </p:spPr>
        <p:txBody>
          <a:bodyPr/>
          <a:lstStyle/>
          <a:p>
            <a:fld id="{5F264536-0FE6-4130-AA1F-D53625613E10}" type="slidenum">
              <a:rPr lang="fr-FR" sz="1000" b="1" smtClean="0">
                <a:solidFill>
                  <a:schemeClr val="tx1"/>
                </a:solidFill>
              </a:rPr>
              <a:t>2</a:t>
            </a:fld>
            <a:endParaRPr lang="fr-FR" sz="1000" b="1" dirty="0">
              <a:solidFill>
                <a:schemeClr val="tx1"/>
              </a:solidFill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F36B54C7-9BE9-C8F8-4AAB-ADE628F1CEA1}"/>
              </a:ext>
            </a:extLst>
          </p:cNvPr>
          <p:cNvSpPr txBox="1"/>
          <p:nvPr/>
        </p:nvSpPr>
        <p:spPr>
          <a:xfrm>
            <a:off x="0" y="51340"/>
            <a:ext cx="40761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II – L’affichage sur la santé et la sécurité en entreprise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42A4D650-8505-D42C-87EE-E3F15550EF79}"/>
              </a:ext>
            </a:extLst>
          </p:cNvPr>
          <p:cNvSpPr txBox="1"/>
          <p:nvPr/>
        </p:nvSpPr>
        <p:spPr>
          <a:xfrm>
            <a:off x="114300" y="481564"/>
            <a:ext cx="6629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dirty="0"/>
              <a:t>	Un moyen simple et efficace de faire de la prévention dans l’entreprise est l’affichage de documents de divers types (règlement intérieur, DUERP, consignes…).</a:t>
            </a:r>
          </a:p>
          <a:p>
            <a:pPr algn="just"/>
            <a:endParaRPr lang="fr-FR" sz="1200" dirty="0"/>
          </a:p>
          <a:p>
            <a:pPr algn="just"/>
            <a:r>
              <a:rPr lang="fr-FR" sz="1200" dirty="0"/>
              <a:t>2) </a:t>
            </a:r>
            <a:r>
              <a:rPr lang="fr-FR" sz="1200" b="1" dirty="0"/>
              <a:t>Repérer</a:t>
            </a:r>
            <a:r>
              <a:rPr lang="fr-FR" sz="1200" dirty="0"/>
              <a:t> les différents documents affichés dans l’entreprise et </a:t>
            </a:r>
            <a:r>
              <a:rPr lang="fr-FR" sz="1200" b="1" dirty="0"/>
              <a:t>remplir </a:t>
            </a:r>
            <a:r>
              <a:rPr lang="fr-FR" sz="1200" dirty="0"/>
              <a:t>le document suivant : </a:t>
            </a:r>
            <a:r>
              <a:rPr lang="fr-FR" sz="1200" i="1" dirty="0">
                <a:solidFill>
                  <a:srgbClr val="7030A0"/>
                </a:solidFill>
              </a:rPr>
              <a:t>Compétence 1</a:t>
            </a:r>
          </a:p>
        </p:txBody>
      </p:sp>
      <p:graphicFrame>
        <p:nvGraphicFramePr>
          <p:cNvPr id="15" name="Tableau 14">
            <a:extLst>
              <a:ext uri="{FF2B5EF4-FFF2-40B4-BE49-F238E27FC236}">
                <a16:creationId xmlns:a16="http://schemas.microsoft.com/office/drawing/2014/main" id="{EC419B79-101F-9BFE-9C6E-773A259C50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045817"/>
              </p:ext>
            </p:extLst>
          </p:nvPr>
        </p:nvGraphicFramePr>
        <p:xfrm>
          <a:off x="114300" y="1514476"/>
          <a:ext cx="6524864" cy="75309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1216">
                  <a:extLst>
                    <a:ext uri="{9D8B030D-6E8A-4147-A177-3AD203B41FA5}">
                      <a16:colId xmlns:a16="http://schemas.microsoft.com/office/drawing/2014/main" val="3492038948"/>
                    </a:ext>
                  </a:extLst>
                </a:gridCol>
                <a:gridCol w="1631216">
                  <a:extLst>
                    <a:ext uri="{9D8B030D-6E8A-4147-A177-3AD203B41FA5}">
                      <a16:colId xmlns:a16="http://schemas.microsoft.com/office/drawing/2014/main" val="2682292840"/>
                    </a:ext>
                  </a:extLst>
                </a:gridCol>
                <a:gridCol w="1631216">
                  <a:extLst>
                    <a:ext uri="{9D8B030D-6E8A-4147-A177-3AD203B41FA5}">
                      <a16:colId xmlns:a16="http://schemas.microsoft.com/office/drawing/2014/main" val="1755579648"/>
                    </a:ext>
                  </a:extLst>
                </a:gridCol>
                <a:gridCol w="1631216">
                  <a:extLst>
                    <a:ext uri="{9D8B030D-6E8A-4147-A177-3AD203B41FA5}">
                      <a16:colId xmlns:a16="http://schemas.microsoft.com/office/drawing/2014/main" val="3195526414"/>
                    </a:ext>
                  </a:extLst>
                </a:gridCol>
              </a:tblGrid>
              <a:tr h="871521"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chemeClr val="tx1"/>
                          </a:solidFill>
                        </a:rPr>
                        <a:t>Documents repérés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chemeClr val="tx1"/>
                          </a:solidFill>
                        </a:rPr>
                        <a:t>Exemple de photo du document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chemeClr val="tx1"/>
                          </a:solidFill>
                        </a:rPr>
                        <a:t>Lieu(x) d’affichage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chemeClr val="tx1"/>
                          </a:solidFill>
                        </a:rPr>
                        <a:t>Rôle de ce document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3929813"/>
                  </a:ext>
                </a:extLst>
              </a:tr>
              <a:tr h="628233">
                <a:tc>
                  <a:txBody>
                    <a:bodyPr/>
                    <a:lstStyle/>
                    <a:p>
                      <a:r>
                        <a:rPr lang="fr-FR" sz="1200" b="0" dirty="0">
                          <a:solidFill>
                            <a:schemeClr val="tx1"/>
                          </a:solidFill>
                        </a:rPr>
                        <a:t>Règlement intérieur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0220430"/>
                  </a:ext>
                </a:extLst>
              </a:tr>
              <a:tr h="548120">
                <a:tc>
                  <a:txBody>
                    <a:bodyPr/>
                    <a:lstStyle/>
                    <a:p>
                      <a:r>
                        <a:rPr lang="fr-FR" sz="1200" b="0" dirty="0">
                          <a:solidFill>
                            <a:schemeClr val="tx1"/>
                          </a:solidFill>
                        </a:rPr>
                        <a:t>DUERP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7685669"/>
                  </a:ext>
                </a:extLst>
              </a:tr>
              <a:tr h="3351797">
                <a:tc>
                  <a:txBody>
                    <a:bodyPr/>
                    <a:lstStyle/>
                    <a:p>
                      <a:r>
                        <a:rPr lang="fr-FR" sz="1200" b="0" dirty="0">
                          <a:solidFill>
                            <a:schemeClr val="tx1"/>
                          </a:solidFill>
                        </a:rPr>
                        <a:t>Consignes de sécurité (utilisation d’une machine, d’un outil, risque particulier : électrique, lié au bruit, chimique…)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5336367"/>
                  </a:ext>
                </a:extLst>
              </a:tr>
              <a:tr h="2131306">
                <a:tc>
                  <a:txBody>
                    <a:bodyPr/>
                    <a:lstStyle/>
                    <a:p>
                      <a:r>
                        <a:rPr lang="fr-FR" sz="1200" b="0" dirty="0">
                          <a:solidFill>
                            <a:schemeClr val="tx1"/>
                          </a:solidFill>
                        </a:rPr>
                        <a:t>Affichage de sécurité (signalisation risques, obligations…)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2457157"/>
                  </a:ext>
                </a:extLst>
              </a:tr>
            </a:tbl>
          </a:graphicData>
        </a:graphic>
      </p:graphicFrame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A82B4966-36CA-9DF7-3B69-A39C27730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04850" y="9160734"/>
            <a:ext cx="3166561" cy="527403"/>
          </a:xfrm>
        </p:spPr>
        <p:txBody>
          <a:bodyPr/>
          <a:lstStyle/>
          <a:p>
            <a:r>
              <a:rPr lang="fr-FR" dirty="0"/>
              <a:t>Groupe de travail en PSE - Académie Guyane - avril 2024</a:t>
            </a:r>
          </a:p>
        </p:txBody>
      </p:sp>
    </p:spTree>
    <p:extLst>
      <p:ext uri="{BB962C8B-B14F-4D97-AF65-F5344CB8AC3E}">
        <p14:creationId xmlns:p14="http://schemas.microsoft.com/office/powerpoint/2010/main" val="3929631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93C47E34-DFA0-441F-BA1D-8FC17E197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78590" y="9375724"/>
            <a:ext cx="1543050" cy="527403"/>
          </a:xfrm>
        </p:spPr>
        <p:txBody>
          <a:bodyPr/>
          <a:lstStyle/>
          <a:p>
            <a:fld id="{5F264536-0FE6-4130-AA1F-D53625613E10}" type="slidenum">
              <a:rPr lang="fr-FR" sz="1000" b="1" smtClean="0">
                <a:solidFill>
                  <a:schemeClr val="tx1"/>
                </a:solidFill>
              </a:rPr>
              <a:t>3</a:t>
            </a:fld>
            <a:endParaRPr lang="fr-FR" sz="1000" b="1" dirty="0">
              <a:solidFill>
                <a:schemeClr val="tx1"/>
              </a:solidFill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E87B2508-8812-2054-7489-85A1C4FA9E79}"/>
              </a:ext>
            </a:extLst>
          </p:cNvPr>
          <p:cNvSpPr txBox="1"/>
          <p:nvPr/>
        </p:nvSpPr>
        <p:spPr>
          <a:xfrm>
            <a:off x="57150" y="137065"/>
            <a:ext cx="66146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III – Les accidents du travail (AT) et maladies professionnelles (MP) dans votre entreprise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1C2E6547-41DB-C8C0-15DE-88433125CAAC}"/>
              </a:ext>
            </a:extLst>
          </p:cNvPr>
          <p:cNvSpPr txBox="1"/>
          <p:nvPr/>
        </p:nvSpPr>
        <p:spPr>
          <a:xfrm>
            <a:off x="171450" y="657225"/>
            <a:ext cx="6629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dirty="0"/>
              <a:t>	Afin de déterminer les risques professionnels auxquels vous serez exposés, il est intéressant de prendre connaissance de certains facteurs (AT, MP…).</a:t>
            </a:r>
          </a:p>
          <a:p>
            <a:pPr algn="just"/>
            <a:endParaRPr lang="fr-FR" sz="1200" dirty="0"/>
          </a:p>
          <a:p>
            <a:pPr algn="just"/>
            <a:r>
              <a:rPr lang="fr-FR" sz="1200" dirty="0"/>
              <a:t>3) Pour ce faire, </a:t>
            </a:r>
            <a:r>
              <a:rPr lang="fr-FR" sz="1200" b="1" dirty="0"/>
              <a:t>compléter</a:t>
            </a:r>
            <a:r>
              <a:rPr lang="fr-FR" sz="1200" dirty="0"/>
              <a:t> le document suivant : </a:t>
            </a:r>
            <a:r>
              <a:rPr lang="fr-FR" sz="1200" i="1" dirty="0">
                <a:solidFill>
                  <a:srgbClr val="7030A0"/>
                </a:solidFill>
              </a:rPr>
              <a:t>Compétence 1</a:t>
            </a:r>
            <a:endParaRPr lang="fr-FR" sz="1200" dirty="0">
              <a:solidFill>
                <a:srgbClr val="7030A0"/>
              </a:solidFill>
            </a:endParaRPr>
          </a:p>
        </p:txBody>
      </p:sp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0644B335-AB80-29DE-F062-50601015D4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5224547"/>
              </p:ext>
            </p:extLst>
          </p:nvPr>
        </p:nvGraphicFramePr>
        <p:xfrm>
          <a:off x="171450" y="1784918"/>
          <a:ext cx="6419850" cy="23562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6175">
                  <a:extLst>
                    <a:ext uri="{9D8B030D-6E8A-4147-A177-3AD203B41FA5}">
                      <a16:colId xmlns:a16="http://schemas.microsoft.com/office/drawing/2014/main" val="385682691"/>
                    </a:ext>
                  </a:extLst>
                </a:gridCol>
                <a:gridCol w="2733675">
                  <a:extLst>
                    <a:ext uri="{9D8B030D-6E8A-4147-A177-3AD203B41FA5}">
                      <a16:colId xmlns:a16="http://schemas.microsoft.com/office/drawing/2014/main" val="1133791098"/>
                    </a:ext>
                  </a:extLst>
                </a:gridCol>
              </a:tblGrid>
              <a:tr h="779188"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chemeClr val="tx1"/>
                          </a:solidFill>
                        </a:rPr>
                        <a:t>Nombre d’AT recensés sur l’année écoulée 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7933650"/>
                  </a:ext>
                </a:extLst>
              </a:tr>
              <a:tr h="694295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/>
                        <a:t>Nombre de MP recensées sur l’année écoulée 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21393"/>
                  </a:ext>
                </a:extLst>
              </a:tr>
              <a:tr h="882719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/>
                        <a:t>Dans quel document avez-vous trouvé ces données 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5864219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D1B9379E-ABDF-5A14-B7CB-D889A52C858F}"/>
              </a:ext>
            </a:extLst>
          </p:cNvPr>
          <p:cNvSpPr txBox="1"/>
          <p:nvPr/>
        </p:nvSpPr>
        <p:spPr>
          <a:xfrm>
            <a:off x="980284" y="4882283"/>
            <a:ext cx="48974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/>
              <a:t>Evaluation des compétences mobilisées lors de la PFMP</a:t>
            </a:r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132C849D-ADA4-4F92-35CC-F900AD7B95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9110306"/>
              </p:ext>
            </p:extLst>
          </p:nvPr>
        </p:nvGraphicFramePr>
        <p:xfrm>
          <a:off x="303905" y="5448782"/>
          <a:ext cx="6250188" cy="36274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4836">
                  <a:extLst>
                    <a:ext uri="{9D8B030D-6E8A-4147-A177-3AD203B41FA5}">
                      <a16:colId xmlns:a16="http://schemas.microsoft.com/office/drawing/2014/main" val="569541581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4198431577"/>
                    </a:ext>
                  </a:extLst>
                </a:gridCol>
                <a:gridCol w="716502">
                  <a:extLst>
                    <a:ext uri="{9D8B030D-6E8A-4147-A177-3AD203B41FA5}">
                      <a16:colId xmlns:a16="http://schemas.microsoft.com/office/drawing/2014/main" val="749744468"/>
                    </a:ext>
                  </a:extLst>
                </a:gridCol>
                <a:gridCol w="892884">
                  <a:extLst>
                    <a:ext uri="{9D8B030D-6E8A-4147-A177-3AD203B41FA5}">
                      <a16:colId xmlns:a16="http://schemas.microsoft.com/office/drawing/2014/main" val="203154592"/>
                    </a:ext>
                  </a:extLst>
                </a:gridCol>
                <a:gridCol w="892884">
                  <a:extLst>
                    <a:ext uri="{9D8B030D-6E8A-4147-A177-3AD203B41FA5}">
                      <a16:colId xmlns:a16="http://schemas.microsoft.com/office/drawing/2014/main" val="2805088181"/>
                    </a:ext>
                  </a:extLst>
                </a:gridCol>
                <a:gridCol w="892884">
                  <a:extLst>
                    <a:ext uri="{9D8B030D-6E8A-4147-A177-3AD203B41FA5}">
                      <a16:colId xmlns:a16="http://schemas.microsoft.com/office/drawing/2014/main" val="3769362803"/>
                    </a:ext>
                  </a:extLst>
                </a:gridCol>
                <a:gridCol w="892884">
                  <a:extLst>
                    <a:ext uri="{9D8B030D-6E8A-4147-A177-3AD203B41FA5}">
                      <a16:colId xmlns:a16="http://schemas.microsoft.com/office/drawing/2014/main" val="2722920315"/>
                    </a:ext>
                  </a:extLst>
                </a:gridCol>
              </a:tblGrid>
              <a:tr h="518212">
                <a:tc gridSpan="2"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Niveau de maîtrise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3941788"/>
                  </a:ext>
                </a:extLst>
              </a:tr>
              <a:tr h="518212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Compétence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Question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NT/HS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Points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7942406"/>
                  </a:ext>
                </a:extLst>
              </a:tr>
              <a:tr h="518212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/4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1234096"/>
                  </a:ext>
                </a:extLst>
              </a:tr>
              <a:tr h="518212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/2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9561417"/>
                  </a:ext>
                </a:extLst>
              </a:tr>
              <a:tr h="518212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/3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7485004"/>
                  </a:ext>
                </a:extLst>
              </a:tr>
              <a:tr h="518212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Toutes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/1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1691604"/>
                  </a:ext>
                </a:extLst>
              </a:tr>
              <a:tr h="518212"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Total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/10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4063370"/>
                  </a:ext>
                </a:extLst>
              </a:tr>
            </a:tbl>
          </a:graphicData>
        </a:graphic>
      </p:graphicFrame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128CA16-64BF-9AD3-8C17-38B59E262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00020" y="9241532"/>
            <a:ext cx="3050095" cy="527403"/>
          </a:xfrm>
        </p:spPr>
        <p:txBody>
          <a:bodyPr/>
          <a:lstStyle/>
          <a:p>
            <a:r>
              <a:rPr lang="fr-FR" dirty="0"/>
              <a:t>Groupe de travail en PSE - Académie Guyane - avril 2024</a:t>
            </a:r>
          </a:p>
        </p:txBody>
      </p:sp>
    </p:spTree>
    <p:extLst>
      <p:ext uri="{BB962C8B-B14F-4D97-AF65-F5344CB8AC3E}">
        <p14:creationId xmlns:p14="http://schemas.microsoft.com/office/powerpoint/2010/main" val="904659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257789F3-B84C-43D9-9A6B-4742D812FF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6949" y="140033"/>
            <a:ext cx="5524103" cy="510778"/>
          </a:xfrm>
        </p:spPr>
        <p:txBody>
          <a:bodyPr>
            <a:normAutofit fontScale="90000"/>
          </a:bodyPr>
          <a:lstStyle/>
          <a:p>
            <a:pPr algn="ctr"/>
            <a:r>
              <a:rPr lang="fr-FR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Fiche santé et sécurité en entreprise pour les départs en stage</a:t>
            </a:r>
            <a:br>
              <a:rPr lang="fr-FR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PFMP 2</a:t>
            </a:r>
            <a:endParaRPr lang="fr-F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B129346C-BF8E-41D4-8497-77ACC112321D}"/>
              </a:ext>
            </a:extLst>
          </p:cNvPr>
          <p:cNvSpPr txBox="1"/>
          <p:nvPr/>
        </p:nvSpPr>
        <p:spPr>
          <a:xfrm>
            <a:off x="266700" y="802163"/>
            <a:ext cx="628650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200" b="1" u="sng" dirty="0"/>
              <a:t>Objectifs </a:t>
            </a:r>
            <a:r>
              <a:rPr lang="fr-FR" sz="1200" dirty="0"/>
              <a:t>:</a:t>
            </a:r>
          </a:p>
          <a:p>
            <a:pPr marL="171450" indent="-171450">
              <a:buFontTx/>
              <a:buChar char="-"/>
            </a:pPr>
            <a:r>
              <a:rPr lang="fr-FR" sz="1200" dirty="0"/>
              <a:t>Savoir repérer les différents types de risques professionnels lors de votre PFMP.</a:t>
            </a:r>
          </a:p>
          <a:p>
            <a:pPr marL="171450" indent="-171450">
              <a:buFontTx/>
              <a:buChar char="-"/>
            </a:pPr>
            <a:r>
              <a:rPr lang="fr-FR" sz="1200" dirty="0"/>
              <a:t>Repérer les dangers, situations dangereuses et évènements dangereux dans vos activités professionnelles.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93C47E34-DFA0-441F-BA1D-8FC17E197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78590" y="9375724"/>
            <a:ext cx="1543050" cy="527403"/>
          </a:xfrm>
        </p:spPr>
        <p:txBody>
          <a:bodyPr/>
          <a:lstStyle/>
          <a:p>
            <a:fld id="{5F264536-0FE6-4130-AA1F-D53625613E10}" type="slidenum">
              <a:rPr lang="fr-FR" sz="1000" b="1" smtClean="0">
                <a:solidFill>
                  <a:schemeClr val="tx1"/>
                </a:solidFill>
              </a:rPr>
              <a:t>4</a:t>
            </a:fld>
            <a:endParaRPr lang="fr-FR" sz="1000" b="1" dirty="0">
              <a:solidFill>
                <a:schemeClr val="tx1"/>
              </a:solidFill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F36B54C7-9BE9-C8F8-4AAB-ADE628F1CEA1}"/>
              </a:ext>
            </a:extLst>
          </p:cNvPr>
          <p:cNvSpPr txBox="1"/>
          <p:nvPr/>
        </p:nvSpPr>
        <p:spPr>
          <a:xfrm>
            <a:off x="0" y="1803940"/>
            <a:ext cx="37016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I – Les différents types de risques professionnels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42A4D650-8505-D42C-87EE-E3F15550EF79}"/>
              </a:ext>
            </a:extLst>
          </p:cNvPr>
          <p:cNvSpPr txBox="1"/>
          <p:nvPr/>
        </p:nvSpPr>
        <p:spPr>
          <a:xfrm>
            <a:off x="114300" y="2074051"/>
            <a:ext cx="6629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dirty="0"/>
              <a:t>	Comme nous l’avons vu en classe, vous serez exposés à des risques professionnels lors de votre PFMP. Il est important de pouvoir les repérer et les identifier afin de les réduire ou les supprimer.</a:t>
            </a:r>
          </a:p>
          <a:p>
            <a:pPr algn="just"/>
            <a:endParaRPr lang="fr-FR" sz="1200" dirty="0"/>
          </a:p>
          <a:p>
            <a:pPr algn="just"/>
            <a:r>
              <a:rPr lang="fr-FR" sz="1200" dirty="0"/>
              <a:t>4) </a:t>
            </a:r>
            <a:r>
              <a:rPr lang="fr-FR" sz="1200" b="1" dirty="0"/>
              <a:t>Compléter </a:t>
            </a:r>
            <a:r>
              <a:rPr lang="fr-FR" sz="1200" dirty="0"/>
              <a:t>le tableau suivant montrant les différents types de risques auxquels vous avez été exposés (liste des risques professionnels en annexe). </a:t>
            </a:r>
            <a:r>
              <a:rPr lang="fr-FR" sz="1200" i="1" dirty="0">
                <a:solidFill>
                  <a:srgbClr val="7030A0"/>
                </a:solidFill>
              </a:rPr>
              <a:t>Compétence 1</a:t>
            </a:r>
            <a:endParaRPr lang="fr-FR" sz="1200" dirty="0">
              <a:solidFill>
                <a:srgbClr val="7030A0"/>
              </a:solidFill>
            </a:endParaRPr>
          </a:p>
        </p:txBody>
      </p:sp>
      <p:graphicFrame>
        <p:nvGraphicFramePr>
          <p:cNvPr id="10" name="Tableau 9">
            <a:extLst>
              <a:ext uri="{FF2B5EF4-FFF2-40B4-BE49-F238E27FC236}">
                <a16:creationId xmlns:a16="http://schemas.microsoft.com/office/drawing/2014/main" id="{4EAB4417-D6F9-7477-FBCE-97B27A0D47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9012909"/>
              </p:ext>
            </p:extLst>
          </p:nvPr>
        </p:nvGraphicFramePr>
        <p:xfrm>
          <a:off x="114300" y="3200396"/>
          <a:ext cx="6629400" cy="61081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1191776615"/>
                    </a:ext>
                  </a:extLst>
                </a:gridCol>
                <a:gridCol w="2690580">
                  <a:extLst>
                    <a:ext uri="{9D8B030D-6E8A-4147-A177-3AD203B41FA5}">
                      <a16:colId xmlns:a16="http://schemas.microsoft.com/office/drawing/2014/main" val="2540038984"/>
                    </a:ext>
                  </a:extLst>
                </a:gridCol>
                <a:gridCol w="2872020">
                  <a:extLst>
                    <a:ext uri="{9D8B030D-6E8A-4147-A177-3AD203B41FA5}">
                      <a16:colId xmlns:a16="http://schemas.microsoft.com/office/drawing/2014/main" val="1536018298"/>
                    </a:ext>
                  </a:extLst>
                </a:gridCol>
              </a:tblGrid>
              <a:tr h="1300691"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chemeClr val="tx1"/>
                          </a:solidFill>
                        </a:rPr>
                        <a:t>Risque rencontré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chemeClr val="tx1"/>
                          </a:solidFill>
                        </a:rPr>
                        <a:t>Activité au cours de laquelle vous avez rencontré le risque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chemeClr val="tx1"/>
                          </a:solidFill>
                        </a:rPr>
                        <a:t>Mesure de prévention/protection mise en place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2228003"/>
                  </a:ext>
                </a:extLst>
              </a:tr>
              <a:tr h="1171853">
                <a:tc>
                  <a:txBody>
                    <a:bodyPr/>
                    <a:lstStyle/>
                    <a:p>
                      <a:endParaRPr lang="fr-FR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8582414"/>
                  </a:ext>
                </a:extLst>
              </a:tr>
              <a:tr h="903755"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9077702"/>
                  </a:ext>
                </a:extLst>
              </a:tr>
              <a:tr h="881020">
                <a:tc>
                  <a:txBody>
                    <a:bodyPr/>
                    <a:lstStyle/>
                    <a:p>
                      <a:endParaRPr lang="fr-FR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9560797"/>
                  </a:ext>
                </a:extLst>
              </a:tr>
              <a:tr h="986258">
                <a:tc>
                  <a:txBody>
                    <a:bodyPr/>
                    <a:lstStyle/>
                    <a:p>
                      <a:endParaRPr lang="fr-FR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0957633"/>
                  </a:ext>
                </a:extLst>
              </a:tr>
              <a:tr h="864619">
                <a:tc>
                  <a:txBody>
                    <a:bodyPr/>
                    <a:lstStyle/>
                    <a:p>
                      <a:endParaRPr lang="fr-FR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5470863"/>
                  </a:ext>
                </a:extLst>
              </a:tr>
            </a:tbl>
          </a:graphicData>
        </a:graphic>
      </p:graphicFrame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9FAE806A-216F-A313-6FFB-B4319D1BD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625" y="9308592"/>
            <a:ext cx="3214687" cy="527403"/>
          </a:xfrm>
        </p:spPr>
        <p:txBody>
          <a:bodyPr/>
          <a:lstStyle/>
          <a:p>
            <a:r>
              <a:rPr lang="fr-FR" dirty="0"/>
              <a:t>Groupe de travail en PSE - Académie Guyane - avril 2024</a:t>
            </a:r>
          </a:p>
        </p:txBody>
      </p:sp>
    </p:spTree>
    <p:extLst>
      <p:ext uri="{BB962C8B-B14F-4D97-AF65-F5344CB8AC3E}">
        <p14:creationId xmlns:p14="http://schemas.microsoft.com/office/powerpoint/2010/main" val="4057660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93C47E34-DFA0-441F-BA1D-8FC17E197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78590" y="9375724"/>
            <a:ext cx="1543050" cy="527403"/>
          </a:xfrm>
        </p:spPr>
        <p:txBody>
          <a:bodyPr/>
          <a:lstStyle/>
          <a:p>
            <a:fld id="{5F264536-0FE6-4130-AA1F-D53625613E10}" type="slidenum">
              <a:rPr lang="fr-FR" sz="1000" b="1" smtClean="0">
                <a:solidFill>
                  <a:schemeClr val="tx1"/>
                </a:solidFill>
              </a:rPr>
              <a:t>5</a:t>
            </a:fld>
            <a:endParaRPr lang="fr-FR" sz="1000" b="1" dirty="0">
              <a:solidFill>
                <a:schemeClr val="tx1"/>
              </a:solidFill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F36B54C7-9BE9-C8F8-4AAB-ADE628F1CEA1}"/>
              </a:ext>
            </a:extLst>
          </p:cNvPr>
          <p:cNvSpPr txBox="1"/>
          <p:nvPr/>
        </p:nvSpPr>
        <p:spPr>
          <a:xfrm>
            <a:off x="0" y="209545"/>
            <a:ext cx="66294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II – Repérer les dangers, situations dangereuses et évènements déclencheurs dans vos activités professionnelles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42A4D650-8505-D42C-87EE-E3F15550EF79}"/>
              </a:ext>
            </a:extLst>
          </p:cNvPr>
          <p:cNvSpPr txBox="1"/>
          <p:nvPr/>
        </p:nvSpPr>
        <p:spPr>
          <a:xfrm>
            <a:off x="114300" y="732765"/>
            <a:ext cx="6629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dirty="0"/>
              <a:t>	Vos différentes activités vous exposent à des dangers qu’il est indispensable de repérer afin de réduire les accidents du travail ou les maladies professionnelles.</a:t>
            </a:r>
          </a:p>
          <a:p>
            <a:pPr algn="just"/>
            <a:endParaRPr lang="fr-FR" sz="1200" dirty="0"/>
          </a:p>
          <a:p>
            <a:pPr algn="just"/>
            <a:r>
              <a:rPr lang="fr-FR" sz="1200" dirty="0"/>
              <a:t>5) </a:t>
            </a:r>
            <a:r>
              <a:rPr lang="fr-FR" sz="1200" b="1" dirty="0"/>
              <a:t>Compléter</a:t>
            </a:r>
            <a:r>
              <a:rPr lang="fr-FR" sz="1200" dirty="0"/>
              <a:t> le tableau suivant avec un exemple de danger, situation dangereuse, évènement déclencheur et dommage potentiel lors de 2 situations de travail. </a:t>
            </a:r>
            <a:r>
              <a:rPr lang="fr-FR" sz="1200" i="1" dirty="0">
                <a:solidFill>
                  <a:srgbClr val="7030A0"/>
                </a:solidFill>
              </a:rPr>
              <a:t>Compétence 2</a:t>
            </a:r>
            <a:endParaRPr lang="fr-FR" sz="1200" dirty="0">
              <a:solidFill>
                <a:srgbClr val="7030A0"/>
              </a:solidFill>
            </a:endParaRP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DC5627C9-436F-0BAC-4E8B-1F9D419AE2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1017406"/>
              </p:ext>
            </p:extLst>
          </p:nvPr>
        </p:nvGraphicFramePr>
        <p:xfrm>
          <a:off x="267594" y="1828771"/>
          <a:ext cx="6322812" cy="43834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7604">
                  <a:extLst>
                    <a:ext uri="{9D8B030D-6E8A-4147-A177-3AD203B41FA5}">
                      <a16:colId xmlns:a16="http://schemas.microsoft.com/office/drawing/2014/main" val="1071102995"/>
                    </a:ext>
                  </a:extLst>
                </a:gridCol>
                <a:gridCol w="2107604">
                  <a:extLst>
                    <a:ext uri="{9D8B030D-6E8A-4147-A177-3AD203B41FA5}">
                      <a16:colId xmlns:a16="http://schemas.microsoft.com/office/drawing/2014/main" val="255752164"/>
                    </a:ext>
                  </a:extLst>
                </a:gridCol>
                <a:gridCol w="2107604">
                  <a:extLst>
                    <a:ext uri="{9D8B030D-6E8A-4147-A177-3AD203B41FA5}">
                      <a16:colId xmlns:a16="http://schemas.microsoft.com/office/drawing/2014/main" val="2170182577"/>
                    </a:ext>
                  </a:extLst>
                </a:gridCol>
              </a:tblGrid>
              <a:tr h="837035">
                <a:tc>
                  <a:txBody>
                    <a:bodyPr/>
                    <a:lstStyle/>
                    <a:p>
                      <a:pPr algn="ctr"/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>
                          <a:solidFill>
                            <a:schemeClr val="tx1"/>
                          </a:solidFill>
                        </a:rPr>
                        <a:t>Situation de travail 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</a:rPr>
                        <a:t>Situation de travail 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0281690"/>
                  </a:ext>
                </a:extLst>
              </a:tr>
              <a:tr h="599168"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chemeClr val="tx1"/>
                          </a:solidFill>
                        </a:rPr>
                        <a:t>Danger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4058927"/>
                  </a:ext>
                </a:extLst>
              </a:tr>
              <a:tr h="1364952"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chemeClr val="tx1"/>
                          </a:solidFill>
                        </a:rPr>
                        <a:t>Situation dangereuse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9650850"/>
                  </a:ext>
                </a:extLst>
              </a:tr>
              <a:tr h="1008874"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chemeClr val="tx1"/>
                          </a:solidFill>
                        </a:rPr>
                        <a:t>Evènement déclencheur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1093381"/>
                  </a:ext>
                </a:extLst>
              </a:tr>
              <a:tr h="573383"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chemeClr val="tx1"/>
                          </a:solidFill>
                        </a:rPr>
                        <a:t>Dommages potentiels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0416191"/>
                  </a:ext>
                </a:extLst>
              </a:tr>
            </a:tbl>
          </a:graphicData>
        </a:graphic>
      </p:graphicFrame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A0E90D33-C6E7-48F4-0D83-8952C0C6F4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1184844"/>
              </p:ext>
            </p:extLst>
          </p:nvPr>
        </p:nvGraphicFramePr>
        <p:xfrm>
          <a:off x="267594" y="6715863"/>
          <a:ext cx="6154043" cy="28285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3835">
                  <a:extLst>
                    <a:ext uri="{9D8B030D-6E8A-4147-A177-3AD203B41FA5}">
                      <a16:colId xmlns:a16="http://schemas.microsoft.com/office/drawing/2014/main" val="569541581"/>
                    </a:ext>
                  </a:extLst>
                </a:gridCol>
                <a:gridCol w="841828">
                  <a:extLst>
                    <a:ext uri="{9D8B030D-6E8A-4147-A177-3AD203B41FA5}">
                      <a16:colId xmlns:a16="http://schemas.microsoft.com/office/drawing/2014/main" val="4198431577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749744468"/>
                    </a:ext>
                  </a:extLst>
                </a:gridCol>
                <a:gridCol w="663619">
                  <a:extLst>
                    <a:ext uri="{9D8B030D-6E8A-4147-A177-3AD203B41FA5}">
                      <a16:colId xmlns:a16="http://schemas.microsoft.com/office/drawing/2014/main" val="203154592"/>
                    </a:ext>
                  </a:extLst>
                </a:gridCol>
                <a:gridCol w="879149">
                  <a:extLst>
                    <a:ext uri="{9D8B030D-6E8A-4147-A177-3AD203B41FA5}">
                      <a16:colId xmlns:a16="http://schemas.microsoft.com/office/drawing/2014/main" val="2805088181"/>
                    </a:ext>
                  </a:extLst>
                </a:gridCol>
                <a:gridCol w="879149">
                  <a:extLst>
                    <a:ext uri="{9D8B030D-6E8A-4147-A177-3AD203B41FA5}">
                      <a16:colId xmlns:a16="http://schemas.microsoft.com/office/drawing/2014/main" val="3769362803"/>
                    </a:ext>
                  </a:extLst>
                </a:gridCol>
                <a:gridCol w="879149">
                  <a:extLst>
                    <a:ext uri="{9D8B030D-6E8A-4147-A177-3AD203B41FA5}">
                      <a16:colId xmlns:a16="http://schemas.microsoft.com/office/drawing/2014/main" val="2722920315"/>
                    </a:ext>
                  </a:extLst>
                </a:gridCol>
              </a:tblGrid>
              <a:tr h="387957">
                <a:tc gridSpan="2"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Niveau de maîtrise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6798470"/>
                  </a:ext>
                </a:extLst>
              </a:tr>
              <a:tr h="48736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Compétence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Question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NT/HS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Points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7942406"/>
                  </a:ext>
                </a:extLst>
              </a:tr>
              <a:tr h="48736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/4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1234096"/>
                  </a:ext>
                </a:extLst>
              </a:tr>
              <a:tr h="48736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/4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9561417"/>
                  </a:ext>
                </a:extLst>
              </a:tr>
              <a:tr h="491113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Toutes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/2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7485004"/>
                  </a:ext>
                </a:extLst>
              </a:tr>
              <a:tr h="487369"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Total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/10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4063370"/>
                  </a:ext>
                </a:extLst>
              </a:tr>
            </a:tbl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id="{D3637C65-C6C1-7900-D306-214DCDFB4CC6}"/>
              </a:ext>
            </a:extLst>
          </p:cNvPr>
          <p:cNvSpPr txBox="1"/>
          <p:nvPr/>
        </p:nvSpPr>
        <p:spPr>
          <a:xfrm>
            <a:off x="865983" y="6362680"/>
            <a:ext cx="48974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/>
              <a:t>Evaluation des compétences mobilisées lors de la PFMP</a:t>
            </a:r>
          </a:p>
        </p:txBody>
      </p:sp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88058B87-3DC0-AAF7-1158-E66CF30F0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Groupe de travail en PSE - Académie Guyane - avril 2024</a:t>
            </a:r>
          </a:p>
        </p:txBody>
      </p:sp>
    </p:spTree>
    <p:extLst>
      <p:ext uri="{BB962C8B-B14F-4D97-AF65-F5344CB8AC3E}">
        <p14:creationId xmlns:p14="http://schemas.microsoft.com/office/powerpoint/2010/main" val="23106347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93C47E34-DFA0-441F-BA1D-8FC17E197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78590" y="9375724"/>
            <a:ext cx="1543050" cy="527403"/>
          </a:xfrm>
        </p:spPr>
        <p:txBody>
          <a:bodyPr/>
          <a:lstStyle/>
          <a:p>
            <a:fld id="{5F264536-0FE6-4130-AA1F-D53625613E10}" type="slidenum">
              <a:rPr lang="fr-FR" sz="1000" b="1" smtClean="0">
                <a:solidFill>
                  <a:schemeClr val="tx1"/>
                </a:solidFill>
              </a:rPr>
              <a:t>6</a:t>
            </a:fld>
            <a:endParaRPr lang="fr-FR" sz="1000" b="1" dirty="0">
              <a:solidFill>
                <a:schemeClr val="tx1"/>
              </a:solidFill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3661F9DE-527E-0F11-D0DC-B7E9D0C017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6949" y="140033"/>
            <a:ext cx="5524103" cy="510778"/>
          </a:xfrm>
        </p:spPr>
        <p:txBody>
          <a:bodyPr>
            <a:normAutofit/>
          </a:bodyPr>
          <a:lstStyle/>
          <a:p>
            <a:pPr algn="ctr"/>
            <a:r>
              <a:rPr lang="fr-FR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Annexe – Liste des risques professionnels</a:t>
            </a:r>
            <a:endParaRPr lang="fr-F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C5CAB0F7-C508-DFCB-DF47-94DCC33388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5996130"/>
              </p:ext>
            </p:extLst>
          </p:nvPr>
        </p:nvGraphicFramePr>
        <p:xfrm>
          <a:off x="175438" y="1045029"/>
          <a:ext cx="6507123" cy="56315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29001">
                  <a:extLst>
                    <a:ext uri="{9D8B030D-6E8A-4147-A177-3AD203B41FA5}">
                      <a16:colId xmlns:a16="http://schemas.microsoft.com/office/drawing/2014/main" val="2689836120"/>
                    </a:ext>
                  </a:extLst>
                </a:gridCol>
                <a:gridCol w="2409511">
                  <a:extLst>
                    <a:ext uri="{9D8B030D-6E8A-4147-A177-3AD203B41FA5}">
                      <a16:colId xmlns:a16="http://schemas.microsoft.com/office/drawing/2014/main" val="2031424418"/>
                    </a:ext>
                  </a:extLst>
                </a:gridCol>
                <a:gridCol w="1868611">
                  <a:extLst>
                    <a:ext uri="{9D8B030D-6E8A-4147-A177-3AD203B41FA5}">
                      <a16:colId xmlns:a16="http://schemas.microsoft.com/office/drawing/2014/main" val="277067624"/>
                    </a:ext>
                  </a:extLst>
                </a:gridCol>
              </a:tblGrid>
              <a:tr h="1135522"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chemeClr val="tx1"/>
                          </a:solidFill>
                          <a:effectLst/>
                        </a:rPr>
                        <a:t>1. Risque lié à la manutention manuelle ou mécanique </a:t>
                      </a: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64" marR="617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chemeClr val="tx1"/>
                          </a:solidFill>
                          <a:effectLst/>
                        </a:rPr>
                        <a:t> 7. Risque de chute de plain-pied ou de hauteur</a:t>
                      </a: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64" marR="617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chemeClr val="tx1"/>
                          </a:solidFill>
                          <a:effectLst/>
                        </a:rPr>
                        <a:t>13. Risque lié à l’électricité </a:t>
                      </a: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64" marR="617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2217301"/>
                  </a:ext>
                </a:extLst>
              </a:tr>
              <a:tr h="1215094"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chemeClr val="tx1"/>
                          </a:solidFill>
                          <a:effectLst/>
                        </a:rPr>
                        <a:t>2. Risque lié à l’effondrement et aux chutes d’objets </a:t>
                      </a: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64" marR="617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chemeClr val="tx1"/>
                          </a:solidFill>
                          <a:effectLst/>
                        </a:rPr>
                        <a:t>8. Risque lié aux circulations dans l’entreprise</a:t>
                      </a: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64" marR="617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chemeClr val="tx1"/>
                          </a:solidFill>
                          <a:effectLst/>
                        </a:rPr>
                        <a:t>14. Risque routier </a:t>
                      </a: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64" marR="617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3898822"/>
                  </a:ext>
                </a:extLst>
              </a:tr>
              <a:tr h="791244"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chemeClr val="tx1"/>
                          </a:solidFill>
                          <a:effectLst/>
                        </a:rPr>
                        <a:t>3. Risque lié au manque de formation  </a:t>
                      </a: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64" marR="617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chemeClr val="tx1"/>
                          </a:solidFill>
                          <a:effectLst/>
                        </a:rPr>
                        <a:t>9. Risque lié à l’intervention d’une entreprise extérieure </a:t>
                      </a: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64" marR="617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chemeClr val="tx1"/>
                          </a:solidFill>
                          <a:effectLst/>
                        </a:rPr>
                        <a:t>15. Risque lié au mode de vie </a:t>
                      </a: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64" marR="617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0178930"/>
                  </a:ext>
                </a:extLst>
              </a:tr>
              <a:tr h="837840"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chemeClr val="tx1"/>
                          </a:solidFill>
                          <a:effectLst/>
                        </a:rPr>
                        <a:t>4. Risque lié aux machines et aux outils </a:t>
                      </a: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64" marR="617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chemeClr val="tx1"/>
                          </a:solidFill>
                          <a:effectLst/>
                        </a:rPr>
                        <a:t>10. Risque lié aux produits, aux émissions et aux déchets </a:t>
                      </a: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64" marR="617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chemeClr val="tx1"/>
                          </a:solidFill>
                          <a:effectLst/>
                        </a:rPr>
                        <a:t>16. Risque lié à l’éclairage </a:t>
                      </a: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64" marR="617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037268"/>
                  </a:ext>
                </a:extLst>
              </a:tr>
              <a:tr h="822324"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chemeClr val="tx1"/>
                          </a:solidFill>
                          <a:effectLst/>
                        </a:rPr>
                        <a:t>5. Risque et nuisances liés au bruit </a:t>
                      </a: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64" marR="617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chemeClr val="tx1"/>
                          </a:solidFill>
                          <a:effectLst/>
                        </a:rPr>
                        <a:t>11. Risque d’incendie et/ou d’explosion </a:t>
                      </a: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64" marR="617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chemeClr val="tx1"/>
                          </a:solidFill>
                          <a:effectLst/>
                        </a:rPr>
                        <a:t>17.Les risques psychosociaux </a:t>
                      </a: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64" marR="617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414876"/>
                  </a:ext>
                </a:extLst>
              </a:tr>
              <a:tr h="829517"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chemeClr val="tx1"/>
                          </a:solidFill>
                          <a:effectLst/>
                        </a:rPr>
                        <a:t>6. Risques liés aux ambiances climatiques </a:t>
                      </a: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64" marR="617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chemeClr val="tx1"/>
                          </a:solidFill>
                          <a:effectLst/>
                        </a:rPr>
                        <a:t>12. Risque lié à l’utilisation d’écran </a:t>
                      </a: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64" marR="617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64" marR="61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9210437"/>
                  </a:ext>
                </a:extLst>
              </a:tr>
            </a:tbl>
          </a:graphicData>
        </a:graphic>
      </p:graphicFrame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5B51483-DB1F-7607-4BC1-04010939A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89708" y="9238564"/>
            <a:ext cx="3260407" cy="527403"/>
          </a:xfrm>
        </p:spPr>
        <p:txBody>
          <a:bodyPr/>
          <a:lstStyle/>
          <a:p>
            <a:r>
              <a:rPr lang="fr-FR"/>
              <a:t>Groupe de travail en PSE - Académie Guyane - avril 2024</a:t>
            </a:r>
          </a:p>
        </p:txBody>
      </p:sp>
    </p:spTree>
    <p:extLst>
      <p:ext uri="{BB962C8B-B14F-4D97-AF65-F5344CB8AC3E}">
        <p14:creationId xmlns:p14="http://schemas.microsoft.com/office/powerpoint/2010/main" val="92020629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1578</TotalTime>
  <Words>914</Words>
  <Application>Microsoft Macintosh PowerPoint</Application>
  <PresentationFormat>Format A4 (210 x 297 mm)</PresentationFormat>
  <Paragraphs>128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Thème Office</vt:lpstr>
      <vt:lpstr>Fiche santé et sécurité en entreprise pour les départs en stage PFMP 1</vt:lpstr>
      <vt:lpstr>Présentation PowerPoint</vt:lpstr>
      <vt:lpstr>Présentation PowerPoint</vt:lpstr>
      <vt:lpstr>Fiche santé et sécurité en entreprise pour les départs en stage PFMP 2</vt:lpstr>
      <vt:lpstr>Présentation PowerPoint</vt:lpstr>
      <vt:lpstr>Annexe – Liste des risques professionnels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Prévention Santé Environnement Séance 1: Système de santé</dc:title>
  <dc:creator>Yann</dc:creator>
  <cp:lastModifiedBy>ALAIN PIRET</cp:lastModifiedBy>
  <cp:revision>80</cp:revision>
  <dcterms:created xsi:type="dcterms:W3CDTF">2019-09-08T14:07:33Z</dcterms:created>
  <dcterms:modified xsi:type="dcterms:W3CDTF">2024-05-15T18:50:21Z</dcterms:modified>
</cp:coreProperties>
</file>